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27472F-0B68-09AE-87FF-3AF549874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13952AB-AB2F-472D-978F-022F40BA1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80A22A-678F-2EFE-6230-C04D0C39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8394-249D-475D-88BF-D4665FE9F192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B0D240-F302-E16F-E71E-52D1BB2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3DFC23-2288-B3B2-0C81-8ECA7D63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EA-34A2-4D7F-A08D-7A2573A4C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204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0E2102-D8D0-BAFF-0A06-78CA84EBA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807D0AB-BEB9-E038-7469-D1266D28D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5D0F8A-8C6A-EA5C-725A-3F0FC0DB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8394-249D-475D-88BF-D4665FE9F192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E208A0-B5DA-5FC0-3A31-A606C8D4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06CF64-F894-98AE-16C0-4EECBAFF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EA-34A2-4D7F-A08D-7A2573A4C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54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4DD5BC2-AA3E-7DF7-0026-61B057AFC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0C7BCB4-4A96-5AF0-4A2E-A3D4BA376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6D1F86-B89B-17CE-61D1-0773BC65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8394-249D-475D-88BF-D4665FE9F192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3DB079-C21A-47D5-9235-83EFF85A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3D5DB0-53D6-5D8B-5622-8C9B32CA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EA-34A2-4D7F-A08D-7A2573A4C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87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F26F78-3A54-F13D-C896-C0C5E3D8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EE0A80-E911-D5E8-3A80-DB0E3F1BD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9CE5BB-77D6-3330-365B-A8435FF2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8394-249D-475D-88BF-D4665FE9F192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9C522D-5142-D731-FFDB-6F73E93E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F7DA57-4440-84C3-D03E-F7202516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EA-34A2-4D7F-A08D-7A2573A4C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81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91F70-F372-0E61-6F1A-EDB39048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30CD0A-0C26-4770-DDD1-10186F63C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6852D1-327F-0882-98E8-C4FA8612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8394-249D-475D-88BF-D4665FE9F192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D5AB4-98B4-F19F-41B4-27C774A8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7B49A4-7A48-E5E2-E7E9-D95CA6A7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EA-34A2-4D7F-A08D-7A2573A4C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77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950E7E-8078-549A-2667-8C911D65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4378C9-E72F-E19F-46DE-156C29E3D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9C177C-DC97-2050-C443-847FA23CD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5FE76F-14DB-807C-CA27-EA1CAF5BA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8394-249D-475D-88BF-D4665FE9F192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C6E054-2031-B708-BE72-221D909C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87EE66-46E9-2E48-5280-FE4765DB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EA-34A2-4D7F-A08D-7A2573A4C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18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9F86B5-09E0-4065-492E-8887A3B5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F7E745-9AA4-84FC-5CF7-D8A20366A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BAC8B8D-F076-E905-6FE6-57A978FB5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67BB545-4437-8AB8-42AD-40F6C0DCF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C02FABB-434B-E73C-E5A6-91DA5AAF1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E0ACCA9-411D-83ED-3090-702D25D4D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8394-249D-475D-88BF-D4665FE9F192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E1932A0-A667-68B9-0DC8-2CDD1027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96577F7-9724-3F66-C3CE-DA22632C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EA-34A2-4D7F-A08D-7A2573A4C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1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C8A457-66B0-35AB-7A46-5AD9BFCF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C73E0C7-0907-668F-A237-467DF3DB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8394-249D-475D-88BF-D4665FE9F192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403FFA5-B8FA-5648-5E22-68CFDED8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C9CB6B1-B930-289E-AA2A-3AF6D461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EA-34A2-4D7F-A08D-7A2573A4C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38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2940FD2-66E3-9FAF-A68C-47136928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8394-249D-475D-88BF-D4665FE9F192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6248608-CF74-5E4E-453B-D7DEBFDEC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1A1B59A-4E85-75A6-C676-56574837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EA-34A2-4D7F-A08D-7A2573A4C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23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76390C-DFB6-A213-508C-FE8E527B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E86857-65B5-A044-8A42-63F56AC52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E6ECD4-E55B-4008-6660-4D95804CA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C6725D-0EB0-5E04-C1E7-60252472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8394-249D-475D-88BF-D4665FE9F192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1A386AA-D6AC-50DC-AADA-10BD5507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CCA347-3FE6-CCE2-E59D-9799FE5F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EA-34A2-4D7F-A08D-7A2573A4C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50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A826F-0253-28B8-8220-829CE35A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F6A2619-3063-187A-5186-B7A8484ED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7CC32E-7A04-4496-2FD3-8993F8751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5229347-4CF4-6012-CB54-20EAF1F0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8394-249D-475D-88BF-D4665FE9F192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A2F2934-CBFB-07E3-694E-D13FB745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681FC0-3B2F-463C-B62C-537C847B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EA-34A2-4D7F-A08D-7A2573A4C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55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8FEB28D-D45A-36A5-19D4-9B12E9E9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D14CB8-2136-1D8A-67F6-1BFCDED6A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DCC4FB-4A80-84D0-DC0A-310C16C9F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58394-249D-475D-88BF-D4665FE9F192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8A7648-B5FC-96F0-2A68-5B9BA000A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72C1D1-7175-2A3E-A4DE-586A3D1A7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425EA-34A2-4D7F-A08D-7A2573A4C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83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rtsport.eu/course/view.php?id=5#section-4" TargetMode="External"/><Relationship Id="rId7" Type="http://schemas.openxmlformats.org/officeDocument/2006/relationships/hyperlink" Target="https://platform.rtsport.eu/course/view.php?id=5#section-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tform.rtsport.eu/course/view.php?id=5#section-7" TargetMode="External"/><Relationship Id="rId5" Type="http://schemas.openxmlformats.org/officeDocument/2006/relationships/hyperlink" Target="https://platform.rtsport.eu/course/view.php?id=5#section-6" TargetMode="External"/><Relationship Id="rId4" Type="http://schemas.openxmlformats.org/officeDocument/2006/relationships/hyperlink" Target="https://platform.rtsport.eu/course/view.php?id=5#section-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62102033_What_about_sport_and_physical_exercise_in_substance_use_disorder_recovery_Perceptions_of_individuals_undergoing_SUD_recovery_Barriers_Benefits?fbclid=IwAR3pEao0txYmgoEbLZ7Xzc2U1yOmaFR6synZ7B9gUDza_9Z7bll1TBUB3bw" TargetMode="External"/><Relationship Id="rId2" Type="http://schemas.openxmlformats.org/officeDocument/2006/relationships/hyperlink" Target="https://www.researchgate.net/publication/362103101_What_about_sport_and_physical_exercise_in_substance_use_disorder_recovery_Perceptions_of_individuals_undergoing_SUD_recovery_Life_Skills_Development?fbclid=IwAR39-xl6ACl6NBc0Q6C62f29GhjgKwfUgZFz2iJ-iEA1T5AyTN7V_Zs1Hw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gate.net/publication/361440650_RECOMMENDATIONS_FOR_PRACTICAL_IMPLEMENTATION_The_Role_of_Sport_in_Substance_Use_Disorders_Recovery?fbclid=IwAR22UBkG6sOlR1OhUTYl9m-Uwzvyo7gNVSuz0YQzsbrr3ovwNPhQNTPoIvQ" TargetMode="External"/><Relationship Id="rId4" Type="http://schemas.openxmlformats.org/officeDocument/2006/relationships/hyperlink" Target="https://www.researchgate.net/publication/361819776_What_about_sport_and_physical_exercise_in_substance_use_disorder_recovery_Health_professionals'_perceptions?fbclid=IwAR2wE37vJTFQbm1x8ClJwvnoN1FimKsaWDDRuX_QHZLIratxrnSEMJMtcZ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32DE59-6DE1-15FD-34F9-9FD2848D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925" y="365125"/>
            <a:ext cx="8601075" cy="1325563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solidFill>
                  <a:schemeClr val="accent6">
                    <a:lumMod val="75000"/>
                  </a:schemeClr>
                </a:solidFill>
              </a:rPr>
              <a:t>RTS+  ROLA SPORTU W TERAPII UZALEŻNIEŃ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8598DFA-AA7C-E1E8-6D89-B2BB2CD8B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9" y="1"/>
            <a:ext cx="2808512" cy="5895974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9D79451-38FD-256E-5F40-CBF4A22653CF}"/>
              </a:ext>
            </a:extLst>
          </p:cNvPr>
          <p:cNvSpPr txBox="1"/>
          <p:nvPr/>
        </p:nvSpPr>
        <p:spPr>
          <a:xfrm>
            <a:off x="3590925" y="1690688"/>
            <a:ext cx="8601075" cy="34163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Podstawowe założenia teoretyczne i cele projektu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Wnioski z badań prowadzonych w ramach projektu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Nauka przez doświadczenie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Toolkit  - prezentacja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33F792-1911-8BBD-43DF-6ED614D334C1}"/>
              </a:ext>
            </a:extLst>
          </p:cNvPr>
          <p:cNvSpPr txBox="1"/>
          <p:nvPr/>
        </p:nvSpPr>
        <p:spPr>
          <a:xfrm flipH="1">
            <a:off x="0" y="5661006"/>
            <a:ext cx="12192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257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15FF6D-8F6D-8432-25F6-0AB5AC1D33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Cykl uczenia się wg. Kolba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F45488-92DC-E976-FD17-B53EA629B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To jest właśnie uczenie się przez doświadczenie: są uczniowie, środowisko, w którym dochodzi do doświadczanie i procesu rozwijania osobistego zrozumienia, wiedzy, umiejętności i postaw poprzez aktywne zaangażowanie, analizę i refleksję nad działaniem i doświadczaniem.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103" name="Picture 7" descr="Może być zdjęciem przedstawiającym 6 osób, ludzie stoją, drzewo i trawa">
            <a:extLst>
              <a:ext uri="{FF2B5EF4-FFF2-40B4-BE49-F238E27FC236}">
                <a16:creationId xmlns:a16="http://schemas.microsoft.com/office/drawing/2014/main" id="{E0CCC006-8CC8-BDB3-E97B-394DC088B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3759196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Może być zdjęciem przedstawiającym 6 osób, ludzie stoją, przyroda i drzewo">
            <a:extLst>
              <a:ext uri="{FF2B5EF4-FFF2-40B4-BE49-F238E27FC236}">
                <a16:creationId xmlns:a16="http://schemas.microsoft.com/office/drawing/2014/main" id="{B0115EE6-DA24-519A-83EE-B7011540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3759197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Może być zdjęciem przedstawiającym co najmniej jedna osoba, ludzie siedzą, ludzie stoją i na świeżym powietrzu">
            <a:extLst>
              <a:ext uri="{FF2B5EF4-FFF2-40B4-BE49-F238E27FC236}">
                <a16:creationId xmlns:a16="http://schemas.microsoft.com/office/drawing/2014/main" id="{C6E2614F-A5CA-BC01-2F6C-AD4CA82FC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05237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8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23CAC5-0072-2032-EFEE-BEB6CD1D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ED53826-6EE8-57DF-9BF4-5CC4753F9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837" y="168418"/>
            <a:ext cx="10982325" cy="6081491"/>
          </a:xfrm>
        </p:spPr>
      </p:pic>
    </p:spTree>
    <p:extLst>
      <p:ext uri="{BB962C8B-B14F-4D97-AF65-F5344CB8AC3E}">
        <p14:creationId xmlns:p14="http://schemas.microsoft.com/office/powerpoint/2010/main" val="308530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0F0EEC-ECD6-01BA-D038-29193B17E1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Toolkit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ACBB95F-C553-4796-CA4C-32191ECEA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385" y="1882775"/>
            <a:ext cx="7904430" cy="435133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2866A6D-260C-E616-2165-5E53EEB5CC11}"/>
              </a:ext>
            </a:extLst>
          </p:cNvPr>
          <p:cNvSpPr txBox="1"/>
          <p:nvPr/>
        </p:nvSpPr>
        <p:spPr>
          <a:xfrm>
            <a:off x="838200" y="1781175"/>
            <a:ext cx="2876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Moduły:</a:t>
            </a:r>
          </a:p>
          <a:p>
            <a:r>
              <a:rPr lang="en-US" b="0" i="0" u="none" strike="noStrike" dirty="0">
                <a:solidFill>
                  <a:srgbClr val="1177D1"/>
                </a:solidFill>
                <a:effectLst/>
                <a:latin typeface="-apple-system"/>
                <a:hlinkClick r:id="rId3"/>
              </a:rPr>
              <a:t>Module 1 -Conceptualizing Life Skills</a:t>
            </a:r>
            <a:endParaRPr lang="en-US" b="0" i="0" dirty="0">
              <a:solidFill>
                <a:srgbClr val="373A3C"/>
              </a:solidFill>
              <a:effectLst/>
              <a:latin typeface="-apple-system"/>
            </a:endParaRPr>
          </a:p>
          <a:p>
            <a:r>
              <a:rPr lang="en-US" b="0" i="0" u="none" strike="noStrike" dirty="0">
                <a:solidFill>
                  <a:srgbClr val="1177D1"/>
                </a:solidFill>
                <a:effectLst/>
                <a:latin typeface="-apple-system"/>
                <a:hlinkClick r:id="rId4"/>
              </a:rPr>
              <a:t>Module 2 - Life skills in SUDs recovery</a:t>
            </a:r>
            <a:endParaRPr lang="pl-PL" b="0" i="0" u="none" strike="noStrike" dirty="0">
              <a:solidFill>
                <a:srgbClr val="1177D1"/>
              </a:solidFill>
              <a:effectLst/>
              <a:latin typeface="-apple-system"/>
            </a:endParaRPr>
          </a:p>
          <a:p>
            <a:r>
              <a:rPr lang="en-US" b="0" i="0" u="none" strike="noStrike" dirty="0">
                <a:solidFill>
                  <a:srgbClr val="1177D1"/>
                </a:solidFill>
                <a:effectLst/>
                <a:latin typeface="-apple-system"/>
                <a:hlinkClick r:id="rId5"/>
              </a:rPr>
              <a:t>Module 3 - Understanding Experiential Learning</a:t>
            </a:r>
            <a:endParaRPr lang="en-US" b="0" i="0" dirty="0">
              <a:solidFill>
                <a:srgbClr val="373A3C"/>
              </a:solidFill>
              <a:effectLst/>
              <a:latin typeface="-apple-system"/>
            </a:endParaRPr>
          </a:p>
          <a:p>
            <a:r>
              <a:rPr lang="fr-FR" b="0" i="0" u="none" strike="noStrike" dirty="0">
                <a:solidFill>
                  <a:srgbClr val="1177D1"/>
                </a:solidFill>
                <a:effectLst/>
                <a:latin typeface="-apple-system"/>
                <a:hlinkClick r:id="rId6"/>
              </a:rPr>
              <a:t>Module 4 - Positive Sport experiences</a:t>
            </a:r>
            <a:endParaRPr lang="fr-FR" b="0" i="0" dirty="0">
              <a:solidFill>
                <a:srgbClr val="373A3C"/>
              </a:solidFill>
              <a:effectLst/>
              <a:latin typeface="-apple-system"/>
            </a:endParaRPr>
          </a:p>
          <a:p>
            <a:r>
              <a:rPr lang="en-US" b="0" i="0" u="none" strike="noStrike" dirty="0">
                <a:solidFill>
                  <a:srgbClr val="1177D1"/>
                </a:solidFill>
                <a:effectLst/>
                <a:latin typeface="-apple-system"/>
                <a:hlinkClick r:id="rId7"/>
              </a:rPr>
              <a:t>Module 5 - Implementation in SUDs treatment</a:t>
            </a:r>
            <a:endParaRPr lang="en-US" b="0" i="0" dirty="0">
              <a:solidFill>
                <a:srgbClr val="373A3C"/>
              </a:solidFill>
              <a:effectLst/>
              <a:latin typeface="-apple-system"/>
            </a:endParaRPr>
          </a:p>
          <a:p>
            <a:endParaRPr lang="en-US" b="0" i="0" dirty="0">
              <a:solidFill>
                <a:srgbClr val="373A3C"/>
              </a:solidFill>
              <a:effectLst/>
              <a:latin typeface="-apple-system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947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77DC4A-FC52-DC94-A738-3EEB03D9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BE50BCD-3FE7-067C-86A5-EAE71FB46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504" y="1825625"/>
            <a:ext cx="8110992" cy="4351338"/>
          </a:xfrm>
        </p:spPr>
      </p:pic>
    </p:spTree>
    <p:extLst>
      <p:ext uri="{BB962C8B-B14F-4D97-AF65-F5344CB8AC3E}">
        <p14:creationId xmlns:p14="http://schemas.microsoft.com/office/powerpoint/2010/main" val="1932004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601FE2-D8D6-E00A-D435-7134E665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391B8D9-82A0-B1EE-1A03-B849B40F4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325" y="0"/>
            <a:ext cx="4858772" cy="685799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7746791-44CE-29F3-88E4-C39F437DB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797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7A561C-DFF8-BE68-177B-B48B43A14E4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Project </a:t>
            </a:r>
            <a:r>
              <a:rPr lang="pl-PL" b="1" dirty="0" err="1">
                <a:solidFill>
                  <a:schemeClr val="bg1"/>
                </a:solidFill>
              </a:rPr>
              <a:t>research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results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67D731-4E0E-00D5-2E66-5FADE0B20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spcAft>
                <a:spcPts val="0"/>
              </a:spcAft>
            </a:pPr>
            <a:r>
              <a:rPr lang="en-US" sz="18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https://www.researchgate.net/publication/362103101_What_about_sport_and_physical_exercise_in_substance_use_disorder_recovery_Perceptions_of_individuals_undergoing_SUD_recovery_Life_Skills_Development?fbclid=IwAR39-xl6ACl6NBc0Q6C62f29GhjgKwfUgZFz2iJ-iEA1T5AyTN7V_Zs1Hws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8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https://www.researchgate.net/publication/362102033_What_about_sport_and_physical_exercise_in_substance_use_disorder_recovery_Perceptions_of_individuals_undergoing_SUD_recovery_Barriers_Benefits?fbclid=IwAR3pEao0txYmgoEbLZ7Xzc2U1yOmaFR6synZ7B9gUDza_9Z7bll1TBUB3bw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8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https://www.researchgate.net/publication/361819776_What_about_sport_and_physical_exercise_in_substance_use_disorder_recovery_Health_professionals'_perceptions?fbclid=IwAR2wE37vJTFQbm1x8ClJwvnoN1FimKsaWDDRuX_QHZLIratxrnSEMJMtcZ8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8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https://www.researchgate.net/publication/361440650_RECOMMENDATIONS_FOR_PRACTICAL_IMPLEMENTATION_The_Role_of_Sport_in_Substance_Use_Disorders_Recovery?fbclid=IwAR22UBkG6sOlR1OhUTYl9m-Uwzvyo7gNVSuz0YQzsbrr3ovwNPhQNTPoIvQ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326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BB4970-5924-4A6A-F39F-CD9B18A6B1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bg1"/>
                </a:solidFill>
              </a:rPr>
              <a:t>JAK SPORT WPŁYWA NA OSOBĘ UZALEŻNIONĄ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9F461C-B0AD-8587-4C85-CA4A5714C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Wkład sportu i aktywności fizycznej ma zasadnicze znaczenie dla wielu długoterminowych korzyści dla zdrowia psychicznego i fizycznego osób uzależnionych od narkotyków w trakcie zdrowienia. Uczestnictwo w programie sportowym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wydłuża czas trwania abstynencji</a:t>
            </a:r>
            <a:r>
              <a:rPr lang="pl-PL" dirty="0"/>
              <a:t>,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poprawia ogólny stan zdrowia fizycznego </a:t>
            </a:r>
            <a:r>
              <a:rPr lang="pl-PL" dirty="0"/>
              <a:t>i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wytrzymałość</a:t>
            </a:r>
            <a:r>
              <a:rPr lang="pl-PL" dirty="0"/>
              <a:t> oraz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zmniejsza niestabilność emocjonalną</a:t>
            </a:r>
            <a:r>
              <a:rPr lang="pl-PL" dirty="0"/>
              <a:t>, ponieważ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pomaga złagodzić stres i niepokój</a:t>
            </a:r>
            <a:r>
              <a:rPr lang="pl-PL" dirty="0"/>
              <a:t>. Wiadomo również, że sport i aktywność fizyczna dają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poczucie spełnienia i satysfakcji</a:t>
            </a:r>
            <a:r>
              <a:rPr lang="pl-PL" dirty="0"/>
              <a:t>, pomagając osobie uzależnionej zwiększyć jej pewność siebie i stworzyć lepszy obraz siebie. Ponadto sport i aktywność fizyczna mogą dać osobom uzależnionym od narkotyków możliwość osiągnięcia przyjemnego stanu psychicznego bez konieczności sięgania po narkotyki, co ostatecznie prowadzi do pozytywnej i zdrowej zmiany stylu życia, która jest nie do pogodzenia z nadużywaniem substancji.</a:t>
            </a:r>
          </a:p>
        </p:txBody>
      </p:sp>
    </p:spTree>
    <p:extLst>
      <p:ext uri="{BB962C8B-B14F-4D97-AF65-F5344CB8AC3E}">
        <p14:creationId xmlns:p14="http://schemas.microsoft.com/office/powerpoint/2010/main" val="158182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1F0057-0FEC-3E68-22B5-9943F6E843D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Projekt </a:t>
            </a:r>
            <a:r>
              <a:rPr lang="pl-PL" b="1" dirty="0" err="1">
                <a:solidFill>
                  <a:schemeClr val="bg1"/>
                </a:solidFill>
              </a:rPr>
              <a:t>Reintegration</a:t>
            </a:r>
            <a:r>
              <a:rPr lang="pl-PL" b="1" dirty="0">
                <a:solidFill>
                  <a:schemeClr val="bg1"/>
                </a:solidFill>
              </a:rPr>
              <a:t> Through Sport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A0565C-D0B4-F3C8-782A-C3A2365D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Projekt </a:t>
            </a:r>
            <a:r>
              <a:rPr lang="pl-PL" dirty="0" err="1"/>
              <a:t>Reintegration</a:t>
            </a:r>
            <a:r>
              <a:rPr lang="pl-PL" dirty="0"/>
              <a:t> Through Sport (RTS) ma na celu wykorzystanie sportu jako alternatywnej ramy w procesie wychodzenia z uzależnienia, co umożliwia uzyskanie pozytywnych wyników behawioralnych, poprzez podkreślenie związku między uczestnictwem w sporcie, a pozytywnym rozwojem umiejętności życiowych osób uzależnionych od narkotyków, wspierając w ten sposób ich reintegrację społeczną.</a:t>
            </a:r>
          </a:p>
        </p:txBody>
      </p:sp>
    </p:spTree>
    <p:extLst>
      <p:ext uri="{BB962C8B-B14F-4D97-AF65-F5344CB8AC3E}">
        <p14:creationId xmlns:p14="http://schemas.microsoft.com/office/powerpoint/2010/main" val="425422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F4813-BE7C-CDC3-DE76-D3F543C130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CELE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E34650-ECBE-A3A7-9CED-9D48B35E3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Podkreślenie terapeutycznej wartości aktywności fizycznej i sportu w wychodzeniu z uzależnienia.</a:t>
            </a:r>
          </a:p>
          <a:p>
            <a:r>
              <a:rPr lang="pl-PL" dirty="0"/>
              <a:t>Podkreślenie związku pomiędzy uprawianiem sportu a pozytywnym rozwojem umiejętności życiowych osób uzależnionych w okresie zdrowienia, wspierając ich reintegrację społeczną.</a:t>
            </a:r>
          </a:p>
          <a:p>
            <a:r>
              <a:rPr lang="pl-PL" dirty="0"/>
              <a:t>Poprawa jakości zajęć fizycznych i sportowych prowadzonych w organizacjach leczenia uzależnień.</a:t>
            </a:r>
          </a:p>
          <a:p>
            <a:r>
              <a:rPr lang="pl-PL" dirty="0"/>
              <a:t>Podkreślenie wartości uczestnictwa w aktywności fizycznej i masowych zajęciach sportowych w profilaktyce uzależnień.</a:t>
            </a:r>
          </a:p>
          <a:p>
            <a:r>
              <a:rPr lang="pl-PL" dirty="0"/>
              <a:t>Zapewnienie możliwości większego uczestnictwa w sporcie osób uzależnionych w okresie zdrowienia</a:t>
            </a:r>
          </a:p>
          <a:p>
            <a:r>
              <a:rPr lang="pl-PL" dirty="0"/>
              <a:t>Wzbogacić i ujednolicić sposób wykorzystania programów sportowych w procesie leczenia przez organizacje terapeutyczne poprzez projektowanie, tworzenie i proponowanie nowych innowacyjnych narzędzi wspierających ten proces.</a:t>
            </a:r>
          </a:p>
          <a:p>
            <a:r>
              <a:rPr lang="pl-PL" dirty="0"/>
              <a:t>Wzmocnić współpracę między agencjami zajmującymi się leczeniem uzależnień a organizacjami sportowymi i innymi odpowiednimi zainteresowanymi stronami.</a:t>
            </a:r>
          </a:p>
          <a:p>
            <a:r>
              <a:rPr lang="pl-PL" dirty="0"/>
              <a:t>Wspieranie rozwijania kompetencji pracowników służby zdrowia zajmujących się problematyką uzależnień w celu poprawy efektywności usług leczniczych.</a:t>
            </a:r>
          </a:p>
          <a:p>
            <a:r>
              <a:rPr lang="pl-PL" dirty="0"/>
              <a:t>Opracowanie zaleceń politycznych dotyczących interwencji opartych na sporcie w ramach polityki dotyczącej leczenia uzależnień.</a:t>
            </a:r>
          </a:p>
        </p:txBody>
      </p:sp>
    </p:spTree>
    <p:extLst>
      <p:ext uri="{BB962C8B-B14F-4D97-AF65-F5344CB8AC3E}">
        <p14:creationId xmlns:p14="http://schemas.microsoft.com/office/powerpoint/2010/main" val="198087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0597C5-9A02-6751-C40E-083F1F50BD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Cele projektu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CDA301-53F6-D2E7-B6BA-336DAB8D1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Rozwijanie wspólnego zrozumienia aktualnych procesów wdrażania sportu w wychodzeniu z uzależnienia.</a:t>
            </a:r>
          </a:p>
          <a:p>
            <a:r>
              <a:rPr lang="pl-PL" dirty="0"/>
              <a:t>Identyfikacja teoretycznych podstaw dotyczących tego, w jaki sposób rozwój umiejętności życiowych poprzez uczestnictwo w sporcie i uczenie się przez doświadczenie łączą się z wychodzeniem z uzależnienia.</a:t>
            </a:r>
          </a:p>
          <a:p>
            <a:r>
              <a:rPr lang="pl-PL" dirty="0"/>
              <a:t>Zrozumienie czynników wpływających na udział osób uzależnionych w okresie zdrowienia w aktywności fizycznej i sporcie.</a:t>
            </a:r>
          </a:p>
          <a:p>
            <a:r>
              <a:rPr lang="pl-PL" dirty="0"/>
              <a:t>Identyfikacja luk w umiejętnościach, wiedzy i postawach u terapeutów prowadzących interwencje sportowe </a:t>
            </a:r>
          </a:p>
          <a:p>
            <a:r>
              <a:rPr lang="pl-PL" dirty="0"/>
              <a:t>Identyfikacja i zdefiniowanie umiejętności życiowych i wartości, które można nabyć poprzez udział w sporcie.</a:t>
            </a:r>
          </a:p>
          <a:p>
            <a:r>
              <a:rPr lang="pl-PL" dirty="0"/>
              <a:t>Identyfikacja luk między potrzebami a aktualnymi efektami realizacji programów sportowych w wychodzeniu z uzależnienia.</a:t>
            </a:r>
          </a:p>
          <a:p>
            <a:r>
              <a:rPr lang="pl-PL" dirty="0"/>
              <a:t>Zidentyfikować, jak skutecznie wdrażać programy sportowe w wychodzeniu z uzależnień.</a:t>
            </a:r>
          </a:p>
        </p:txBody>
      </p:sp>
    </p:spTree>
    <p:extLst>
      <p:ext uri="{BB962C8B-B14F-4D97-AF65-F5344CB8AC3E}">
        <p14:creationId xmlns:p14="http://schemas.microsoft.com/office/powerpoint/2010/main" val="237172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C54F87-A470-1641-AE47-B33B8DEDB26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PODSTAWOWE ZAŁOŻENIA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7C9CA4-A22A-60E6-849A-1631765D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sport może być wykorzystywany jako uzupełniające narzędzie terapeutyczne w leczeniu uzależnień</a:t>
            </a:r>
          </a:p>
          <a:p>
            <a:r>
              <a:rPr lang="pl-PL" dirty="0"/>
              <a:t>należy rozwijać kompetencje terapeutów w zakresie metody uczenia się przez doświadczenie w kontekście rozwijania umiejętności życiowych </a:t>
            </a:r>
          </a:p>
          <a:p>
            <a:r>
              <a:rPr lang="pl-PL" dirty="0"/>
              <a:t>Należy wspierać zdolności i kompetencji pracowników służby zdrowia w projektowaniu programów sportowych i interwencji sportowych, </a:t>
            </a:r>
          </a:p>
        </p:txBody>
      </p:sp>
    </p:spTree>
    <p:extLst>
      <p:ext uri="{BB962C8B-B14F-4D97-AF65-F5344CB8AC3E}">
        <p14:creationId xmlns:p14="http://schemas.microsoft.com/office/powerpoint/2010/main" val="173317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EC3E25-CC92-2C3E-3A8C-67528AC607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Rekomendacje dla organizacji/instytucji działających na rzecz osób uzależnionych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7890D3-A707-9487-C4CD-D1E86D581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1. Promowanie aktywności fizycznej i zdrowego odżywiania w celu zapewnienia optymalnych warunków osiągnięcia zdrowia i dobrego samopoczucia.</a:t>
            </a:r>
          </a:p>
          <a:p>
            <a:r>
              <a:rPr lang="pl-PL" dirty="0"/>
              <a:t>2. Zabezpieczenie zasobów osobowych i rzeczowych w celu wspierania interwencji prozdrowotnych i dbania o ich wdrażanie w zgodzie z wytycznymi.</a:t>
            </a:r>
          </a:p>
          <a:p>
            <a:r>
              <a:rPr lang="pl-PL" dirty="0"/>
              <a:t>3. Umożliwienie dostępu do odpowiednio wyposażonych obiektów i usług sportowych.</a:t>
            </a:r>
          </a:p>
          <a:p>
            <a:r>
              <a:rPr lang="pl-PL" dirty="0"/>
              <a:t>4. Wspieranie kadry w rozwijaniu kompetencji w celu zagwarantowania efektywności programów sportowych w kontekście terapeutycznym.</a:t>
            </a:r>
          </a:p>
        </p:txBody>
      </p:sp>
    </p:spTree>
    <p:extLst>
      <p:ext uri="{BB962C8B-B14F-4D97-AF65-F5344CB8AC3E}">
        <p14:creationId xmlns:p14="http://schemas.microsoft.com/office/powerpoint/2010/main" val="349209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AE8136-C6A9-F0C6-3545-119E9B494A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Rekomendacje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E968E-5247-1C69-32BB-197C26B53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5. Zaleca się, aby ćwiczenia i interwencje sportowe były opracowywane w celu: minimalizowania szkód, powstrzymywania się od używania substancji, wspomagania uczenia się, doskonalenia relacji międzyludzkich oraz ogólnej poprawy zdrowia fizycznego i psychicznego młodzieży i młodych dorosłych, którzy używają substancji psychoaktywnych.</a:t>
            </a:r>
          </a:p>
          <a:p>
            <a:r>
              <a:rPr lang="pl-PL" dirty="0"/>
              <a:t>6. Zaleca się, aby projektowanie, wdrażanie i ocena interwencji o charakterze sportowym w terapii uzależnień było wsparte przez interdyscyplinarny zespół z dziedzin wychowania fizycznego, psychologii, terapii i profilaktyki uzależnień w celu wymiany doświadczeń i analizy z różnych perspektyw.</a:t>
            </a:r>
          </a:p>
          <a:p>
            <a:r>
              <a:rPr lang="pl-PL" dirty="0"/>
              <a:t>7. Zaleca się zapewnienie osobom w terapii dostępu do aktywności sportowej opartej na profesjonalnej metodologii w celu wspomagania procesu zdrowienia.</a:t>
            </a:r>
          </a:p>
          <a:p>
            <a:r>
              <a:rPr lang="pl-PL" dirty="0"/>
              <a:t>8. W celu podtrzymania motywacji do aktywności fizycznej należy angażować osoby w terapii do pomocy w formułowaniu planu ćwiczeń dostosowanych do ich możliwości.</a:t>
            </a:r>
          </a:p>
          <a:p>
            <a:r>
              <a:rPr lang="pl-PL" dirty="0"/>
              <a:t>9. Ważne jest, aby w trakcie procesu terapeutycznego podkreślać wagę związku pomiędzy sportem i aktywnością fizyczną, a efektywnością leczenia.</a:t>
            </a:r>
          </a:p>
          <a:p>
            <a:r>
              <a:rPr lang="pl-PL" dirty="0"/>
              <a:t>10. Planowana aktywności musi być dostosowana do potrzeb klientów i fazy terapii.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578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EFEE02-5079-58CF-7639-4B7603BE3F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Nauka przez doświadczenie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B945D2-12B9-CC5E-4F45-1353178AC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Co to jest </a:t>
            </a:r>
            <a:r>
              <a:rPr lang="pl-PL" i="1" dirty="0"/>
              <a:t>uczenie się przez doświadczenie</a:t>
            </a:r>
            <a:r>
              <a:rPr lang="pl-PL" dirty="0"/>
              <a:t>?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dirty="0"/>
              <a:t>Do uczenia się przez doświadczenie dochodzi wtedy, gdy aktywność angażuje uczestników poznawczo, emocjonalnie i behawioralnie w celu przetwarzania wiedzy, nabywania umiejętności czy kreowania postaw. Innymi słowy, uczeń aktywnie angażuje się w zadawanie pytań, badanie, eksperymentowanie, ciekawość, rozwiązywanie problemów, przyjmowanie odpowiedzialności, bycie twórczym i konstruowanie znaczenia.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i="1" dirty="0"/>
              <a:t>Pomyśl o hipotetycznym meczu piłki nożnej, w którym przed rozpoczęciem gry drużyny definiują własne zasady, a po meczu zastanawiają się nad tym, jak to zrobili/były, jak/co czuli/</a:t>
            </a:r>
            <a:r>
              <a:rPr lang="pl-PL" i="1" dirty="0" err="1"/>
              <a:t>ły</a:t>
            </a:r>
            <a:r>
              <a:rPr lang="pl-PL" i="1" dirty="0"/>
              <a:t>, jakie role odgrywali/</a:t>
            </a:r>
            <a:r>
              <a:rPr lang="pl-PL" i="1" dirty="0" err="1"/>
              <a:t>ły</a:t>
            </a:r>
            <a:r>
              <a:rPr lang="pl-PL" i="1" dirty="0"/>
              <a:t>, jaką strategie zastosowali/</a:t>
            </a:r>
            <a:r>
              <a:rPr lang="pl-PL" i="1" dirty="0" err="1"/>
              <a:t>ły</a:t>
            </a:r>
            <a:r>
              <a:rPr lang="pl-PL" i="1" dirty="0"/>
              <a:t>, jak przedstawiała się dynamika komunikacji stosowana i jak można poprzez refleksję przekuć to na życie codzienne.</a:t>
            </a:r>
          </a:p>
        </p:txBody>
      </p:sp>
    </p:spTree>
    <p:extLst>
      <p:ext uri="{BB962C8B-B14F-4D97-AF65-F5344CB8AC3E}">
        <p14:creationId xmlns:p14="http://schemas.microsoft.com/office/powerpoint/2010/main" val="40257927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1199</Words>
  <Application>Microsoft Office PowerPoint</Application>
  <PresentationFormat>Panoramiczny</PresentationFormat>
  <Paragraphs>66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Motyw pakietu Office</vt:lpstr>
      <vt:lpstr>RTS+  ROLA SPORTU W TERAPII UZALEŻNIEŃ</vt:lpstr>
      <vt:lpstr>JAK SPORT WPŁYWA NA OSOBĘ UZALEŻNIONĄ</vt:lpstr>
      <vt:lpstr>Projekt Reintegration Through Sport</vt:lpstr>
      <vt:lpstr>CELE PROJEKTU</vt:lpstr>
      <vt:lpstr>Cele projektu – cd.</vt:lpstr>
      <vt:lpstr>PODSTAWOWE ZAŁOŻENIA</vt:lpstr>
      <vt:lpstr>Rekomendacje dla organizacji/instytucji działających na rzecz osób uzależnionych</vt:lpstr>
      <vt:lpstr>Rekomendacje</vt:lpstr>
      <vt:lpstr>Nauka przez doświadczenie</vt:lpstr>
      <vt:lpstr>Cykl uczenia się wg. Kolba</vt:lpstr>
      <vt:lpstr>Prezentacja programu PowerPoint</vt:lpstr>
      <vt:lpstr>Toolkit</vt:lpstr>
      <vt:lpstr>Prezentacja programu PowerPoint</vt:lpstr>
      <vt:lpstr>Prezentacja programu PowerPoint</vt:lpstr>
      <vt:lpstr>Project research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RTS+  ROLA SPORTU W TERAPII UZALEŻNIEŃ</dc:title>
  <dc:creator>Agnieszka</dc:creator>
  <cp:lastModifiedBy>Agnieszka</cp:lastModifiedBy>
  <cp:revision>3</cp:revision>
  <dcterms:created xsi:type="dcterms:W3CDTF">2022-10-26T09:20:18Z</dcterms:created>
  <dcterms:modified xsi:type="dcterms:W3CDTF">2022-10-26T12:45:27Z</dcterms:modified>
</cp:coreProperties>
</file>